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8"/>
  </p:notesMasterIdLst>
  <p:handoutMasterIdLst>
    <p:handoutMasterId r:id="rId9"/>
  </p:handoutMasterIdLst>
  <p:sldIdLst>
    <p:sldId id="327" r:id="rId6"/>
    <p:sldId id="332" r:id="rId7"/>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rinap" initials="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1474" y="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0" Type="http://schemas.openxmlformats.org/officeDocument/2006/relationships/commentAuthors" Target="commentAuthors.xml"/><Relationship Id="rId14" Type="http://schemas.openxmlformats.org/officeDocument/2006/relationships/tableStyles" Target="tableStyles.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2CF4113-8BB9-4DC5-B0F4-B61D8BF63C08}" type="datetimeFigureOut">
              <a:rPr lang="de-DE" smtClean="0"/>
              <a:pPr/>
              <a:t>24.01.2024</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4BA6D51-FA7B-4DF5-82EA-3E6921B11938}" type="slidenum">
              <a:rPr lang="de-DE" smtClean="0"/>
              <a:pPr/>
              <a:t>‹#›</a:t>
            </a:fld>
            <a:endParaRPr 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B8C664-E39B-44F4-94A9-0E919910223D}" type="datetimeFigureOut">
              <a:rPr lang="de-DE" smtClean="0"/>
              <a:pPr/>
              <a:t>24.01.2024</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68CD64-9C69-483E-B5D6-B242E9AF4CAD}" type="slidenum">
              <a:rPr lang="de-DE" smtClean="0"/>
              <a:pPr/>
              <a:t>‹#›</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FontTx/>
              <a:buNone/>
            </a:pPr>
            <a:endParaRPr lang="en-GB" dirty="0"/>
          </a:p>
        </p:txBody>
      </p:sp>
      <p:sp>
        <p:nvSpPr>
          <p:cNvPr id="4" name="Slide Number Placeholder 3"/>
          <p:cNvSpPr>
            <a:spLocks noGrp="1"/>
          </p:cNvSpPr>
          <p:nvPr>
            <p:ph type="sldNum" sz="quarter" idx="10"/>
          </p:nvPr>
        </p:nvSpPr>
        <p:spPr/>
        <p:txBody>
          <a:bodyPr/>
          <a:lstStyle/>
          <a:p>
            <a:fld id="{4B68CD64-9C69-483E-B5D6-B242E9AF4CAD}" type="slidenum">
              <a:rPr lang="de-DE" smtClean="0"/>
              <a:pPr/>
              <a:t>1</a:t>
            </a:fld>
            <a:endParaRPr lang="de-DE"/>
          </a:p>
        </p:txBody>
      </p:sp>
    </p:spTree>
    <p:extLst>
      <p:ext uri="{BB962C8B-B14F-4D97-AF65-F5344CB8AC3E}">
        <p14:creationId xmlns:p14="http://schemas.microsoft.com/office/powerpoint/2010/main" val="980013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endParaRPr lang="en-GB" dirty="0"/>
          </a:p>
        </p:txBody>
      </p:sp>
      <p:sp>
        <p:nvSpPr>
          <p:cNvPr id="4" name="Slide Number Placeholder 3"/>
          <p:cNvSpPr>
            <a:spLocks noGrp="1"/>
          </p:cNvSpPr>
          <p:nvPr>
            <p:ph type="sldNum" sz="quarter" idx="10"/>
          </p:nvPr>
        </p:nvSpPr>
        <p:spPr/>
        <p:txBody>
          <a:bodyPr/>
          <a:lstStyle/>
          <a:p>
            <a:fld id="{4B68CD64-9C69-483E-B5D6-B242E9AF4CAD}" type="slidenum">
              <a:rPr lang="de-DE" smtClean="0"/>
              <a:pPr/>
              <a:t>2</a:t>
            </a:fld>
            <a:endParaRPr lang="de-DE"/>
          </a:p>
        </p:txBody>
      </p:sp>
    </p:spTree>
    <p:extLst>
      <p:ext uri="{BB962C8B-B14F-4D97-AF65-F5344CB8AC3E}">
        <p14:creationId xmlns:p14="http://schemas.microsoft.com/office/powerpoint/2010/main" val="2374280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35552FA2-689F-4A7B-AA4A-B24E7099DD49}" type="datetime1">
              <a:rPr lang="de-DE" smtClean="0"/>
              <a:pPr/>
              <a:t>24.01.2024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9F16628-53E0-4389-9F2B-C50DAA6ABCB5}" type="slidenum">
              <a:rPr lang="de-DE" smtClean="0"/>
              <a:pPr/>
              <a:t>‹#›</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EB0CE084-C1B5-4CA5-9EDA-D6185C99438D}" type="datetime1">
              <a:rPr lang="de-DE" smtClean="0"/>
              <a:pPr/>
              <a:t>24.01.2024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9F16628-53E0-4389-9F2B-C50DAA6ABCB5}" type="slidenum">
              <a:rPr lang="de-DE" smtClean="0"/>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F3D2D77-0BF8-45AF-8640-C98BBAF3F7F3}" type="datetime1">
              <a:rPr lang="de-DE" smtClean="0"/>
              <a:pPr/>
              <a:t>24.01.2024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9F16628-53E0-4389-9F2B-C50DAA6ABCB5}" type="slidenum">
              <a:rPr lang="de-DE" smtClean="0"/>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6376EA54-623D-41E5-A3B4-1C2FC714027D}" type="datetime1">
              <a:rPr lang="de-DE" smtClean="0"/>
              <a:pPr/>
              <a:t>24.01.2024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9F16628-53E0-4389-9F2B-C50DAA6ABCB5}" type="slidenum">
              <a:rPr lang="de-DE" smtClean="0"/>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p>
            <a:fld id="{DDFD183F-67EC-47F0-93EF-BDA8CC7CA357}" type="datetime1">
              <a:rPr lang="de-DE" smtClean="0"/>
              <a:pPr/>
              <a:t>24.01.2024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9F16628-53E0-4389-9F2B-C50DAA6ABCB5}" type="slidenum">
              <a:rPr lang="de-DE" smtClean="0"/>
              <a:pPr/>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4B470AD0-4036-467C-B939-AF8C6CE60B66}" type="datetime1">
              <a:rPr lang="de-DE" smtClean="0"/>
              <a:pPr/>
              <a:t>24.01.2024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9F16628-53E0-4389-9F2B-C50DAA6ABCB5}" type="slidenum">
              <a:rPr lang="de-DE" smtClean="0"/>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CD57DB55-17C0-4682-989B-8C857729E846}" type="datetime1">
              <a:rPr lang="de-DE" smtClean="0"/>
              <a:pPr/>
              <a:t>24.01.2024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79F16628-53E0-4389-9F2B-C50DAA6ABCB5}" type="slidenum">
              <a:rPr lang="de-DE" smtClean="0"/>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3ACDEF80-8394-4AB2-894C-5434EA12E0F7}" type="datetime1">
              <a:rPr lang="de-DE" smtClean="0"/>
              <a:pPr/>
              <a:t>24.01.2024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79F16628-53E0-4389-9F2B-C50DAA6ABCB5}" type="slidenum">
              <a:rPr lang="de-DE" smtClean="0"/>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A8226698-F668-425E-A507-B706127CEA0D}" type="datetime1">
              <a:rPr lang="de-DE" smtClean="0"/>
              <a:pPr/>
              <a:t>24.01.2024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79F16628-53E0-4389-9F2B-C50DAA6ABCB5}" type="slidenum">
              <a:rPr lang="de-DE" smtClean="0"/>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ED06FE34-871F-4BE7-A95F-241604A6B59F}" type="datetime1">
              <a:rPr lang="de-DE" smtClean="0"/>
              <a:pPr/>
              <a:t>24.01.2024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9F16628-53E0-4389-9F2B-C50DAA6ABCB5}" type="slidenum">
              <a:rPr lang="de-DE" smtClean="0"/>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46FD7E99-4078-4D36-82D2-CE3170E5933C}" type="datetime1">
              <a:rPr lang="de-DE" smtClean="0"/>
              <a:pPr/>
              <a:t>24.01.2024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9F16628-53E0-4389-9F2B-C50DAA6ABCB5}" type="slidenum">
              <a:rPr lang="de-DE" smtClean="0"/>
              <a:pPr/>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7CBB9B-8662-4506-85C7-0955D1C75938}" type="datetime1">
              <a:rPr lang="de-DE" smtClean="0"/>
              <a:pPr/>
              <a:t>24.01.2024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F16628-53E0-4389-9F2B-C50DAA6ABCB5}" type="slidenum">
              <a:rPr lang="de-DE" smtClean="0"/>
              <a:pPr/>
              <a:t>‹#›</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hyperlink" Target="https://creativecommons.org/licenses/by-nc/3.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mad4yoga.com/como-saber-distinguir-entre-mindfulness-y-meditacion/" TargetMode="External"/><Relationship Id="rId5" Type="http://schemas.openxmlformats.org/officeDocument/2006/relationships/image" Target="../media/image3.jpeg"/><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8" Type="http://schemas.openxmlformats.org/officeDocument/2006/relationships/hyperlink" Target="https://creativecommons.org/licenses/by-nc-sa/3.0/" TargetMode="External"/><Relationship Id="rId3" Type="http://schemas.openxmlformats.org/officeDocument/2006/relationships/image" Target="../media/image1.png"/><Relationship Id="rId7" Type="http://schemas.openxmlformats.org/officeDocument/2006/relationships/hyperlink" Target="https://elblogdelminimalista.com/bienestar/que-es-el-mindfulness/"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5.png"/><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phic 2">
            <a:extLst>
              <a:ext uri="{FF2B5EF4-FFF2-40B4-BE49-F238E27FC236}">
                <a16:creationId xmlns:a16="http://schemas.microsoft.com/office/drawing/2014/main" id="{EB602E66-1D1F-4E69-F539-B4B01F6EE7C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020272" y="381411"/>
            <a:ext cx="1704762" cy="431873"/>
          </a:xfrm>
          <a:prstGeom prst="rect">
            <a:avLst/>
          </a:prstGeom>
        </p:spPr>
      </p:pic>
      <p:sp>
        <p:nvSpPr>
          <p:cNvPr id="5" name="TextBox 4">
            <a:extLst>
              <a:ext uri="{FF2B5EF4-FFF2-40B4-BE49-F238E27FC236}">
                <a16:creationId xmlns:a16="http://schemas.microsoft.com/office/drawing/2014/main" id="{169F4706-0001-7B61-5576-CAF149F6D0F9}"/>
              </a:ext>
            </a:extLst>
          </p:cNvPr>
          <p:cNvSpPr txBox="1"/>
          <p:nvPr/>
        </p:nvSpPr>
        <p:spPr>
          <a:xfrm flipH="1">
            <a:off x="5273767" y="2161608"/>
            <a:ext cx="2796937" cy="1938992"/>
          </a:xfrm>
          <a:prstGeom prst="rect">
            <a:avLst/>
          </a:prstGeom>
          <a:noFill/>
        </p:spPr>
        <p:txBody>
          <a:bodyPr wrap="square" rtlCol="0">
            <a:spAutoFit/>
          </a:bodyPr>
          <a:lstStyle/>
          <a:p>
            <a:pPr algn="ctr"/>
            <a:r>
              <a:rPr lang="en-GB" sz="2400" b="1" dirty="0"/>
              <a:t>MINDFULNESS</a:t>
            </a:r>
          </a:p>
          <a:p>
            <a:pPr algn="ctr"/>
            <a:r>
              <a:rPr lang="en-GB" sz="2400" b="1" dirty="0"/>
              <a:t>Being awake to life experience</a:t>
            </a:r>
          </a:p>
          <a:p>
            <a:pPr algn="ctr"/>
            <a:r>
              <a:rPr lang="en-GB" sz="2400" b="1" dirty="0"/>
              <a:t>Present awareness</a:t>
            </a:r>
          </a:p>
          <a:p>
            <a:pPr algn="ctr"/>
            <a:r>
              <a:rPr lang="en-GB" sz="2400" b="1" dirty="0"/>
              <a:t>Kind awareness</a:t>
            </a:r>
          </a:p>
        </p:txBody>
      </p:sp>
      <p:sp>
        <p:nvSpPr>
          <p:cNvPr id="7" name="TextBox 6">
            <a:extLst>
              <a:ext uri="{FF2B5EF4-FFF2-40B4-BE49-F238E27FC236}">
                <a16:creationId xmlns:a16="http://schemas.microsoft.com/office/drawing/2014/main" id="{39578C63-5FCE-DF39-4E75-E905EA8056B2}"/>
              </a:ext>
            </a:extLst>
          </p:cNvPr>
          <p:cNvSpPr txBox="1"/>
          <p:nvPr/>
        </p:nvSpPr>
        <p:spPr>
          <a:xfrm>
            <a:off x="1244930" y="1203150"/>
            <a:ext cx="2404697" cy="830997"/>
          </a:xfrm>
          <a:prstGeom prst="rect">
            <a:avLst/>
          </a:prstGeom>
          <a:noFill/>
        </p:spPr>
        <p:txBody>
          <a:bodyPr wrap="none" rtlCol="0">
            <a:spAutoFit/>
          </a:bodyPr>
          <a:lstStyle/>
          <a:p>
            <a:pPr algn="ctr"/>
            <a:r>
              <a:rPr lang="en-GB" sz="2400" dirty="0">
                <a:solidFill>
                  <a:srgbClr val="7030A0"/>
                </a:solidFill>
              </a:rPr>
              <a:t>When?</a:t>
            </a:r>
          </a:p>
          <a:p>
            <a:r>
              <a:rPr lang="en-GB" sz="2400" dirty="0"/>
              <a:t>The present/now </a:t>
            </a:r>
          </a:p>
        </p:txBody>
      </p:sp>
      <p:sp>
        <p:nvSpPr>
          <p:cNvPr id="18" name="Oval 17">
            <a:extLst>
              <a:ext uri="{FF2B5EF4-FFF2-40B4-BE49-F238E27FC236}">
                <a16:creationId xmlns:a16="http://schemas.microsoft.com/office/drawing/2014/main" id="{9726F4D9-A21F-D518-2E24-1CB6D9A6AFCE}"/>
              </a:ext>
            </a:extLst>
          </p:cNvPr>
          <p:cNvSpPr/>
          <p:nvPr/>
        </p:nvSpPr>
        <p:spPr>
          <a:xfrm>
            <a:off x="4812765" y="1472586"/>
            <a:ext cx="3718940" cy="3475736"/>
          </a:xfrm>
          <a:prstGeom prst="ellipse">
            <a:avLst/>
          </a:prstGeom>
          <a:no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AC4415F9-BAE0-170D-813B-DE06720617CE}"/>
              </a:ext>
            </a:extLst>
          </p:cNvPr>
          <p:cNvSpPr txBox="1"/>
          <p:nvPr/>
        </p:nvSpPr>
        <p:spPr>
          <a:xfrm>
            <a:off x="218277" y="395368"/>
            <a:ext cx="6453958" cy="1077218"/>
          </a:xfrm>
          <a:prstGeom prst="rect">
            <a:avLst/>
          </a:prstGeom>
          <a:noFill/>
        </p:spPr>
        <p:txBody>
          <a:bodyPr wrap="square">
            <a:spAutoFit/>
          </a:bodyPr>
          <a:lstStyle/>
          <a:p>
            <a:r>
              <a:rPr lang="en-US" altLang="ko-KR" sz="3200" dirty="0">
                <a:solidFill>
                  <a:srgbClr val="7030A0"/>
                </a:solidFill>
                <a:latin typeface="Arial" pitchFamily="34" charset="0"/>
                <a:ea typeface="굴림" pitchFamily="34" charset="-127"/>
                <a:cs typeface="Arial" pitchFamily="34" charset="0"/>
              </a:rPr>
              <a:t>Is your mind full or are you mindful?</a:t>
            </a:r>
            <a:br>
              <a:rPr lang="en-US" altLang="ko-KR" sz="3200" dirty="0">
                <a:solidFill>
                  <a:srgbClr val="7030A0"/>
                </a:solidFill>
                <a:latin typeface="Arial" pitchFamily="34" charset="0"/>
                <a:ea typeface="굴림" pitchFamily="34" charset="-127"/>
                <a:cs typeface="Arial" pitchFamily="34" charset="0"/>
              </a:rPr>
            </a:br>
            <a:endParaRPr lang="en-GB" sz="3200" dirty="0"/>
          </a:p>
        </p:txBody>
      </p:sp>
      <p:pic>
        <p:nvPicPr>
          <p:cNvPr id="11" name="Picture 10" descr="A person and dog thinking about something&#10;&#10;Description automatically generated">
            <a:extLst>
              <a:ext uri="{FF2B5EF4-FFF2-40B4-BE49-F238E27FC236}">
                <a16:creationId xmlns:a16="http://schemas.microsoft.com/office/drawing/2014/main" id="{4F8AF9FA-A8B1-143E-C4AC-7B2B553CEA90}"/>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393077" y="2148324"/>
            <a:ext cx="4040155" cy="2601035"/>
          </a:xfrm>
          <a:prstGeom prst="rect">
            <a:avLst/>
          </a:prstGeom>
        </p:spPr>
      </p:pic>
      <p:sp>
        <p:nvSpPr>
          <p:cNvPr id="13" name="TextBox 12">
            <a:extLst>
              <a:ext uri="{FF2B5EF4-FFF2-40B4-BE49-F238E27FC236}">
                <a16:creationId xmlns:a16="http://schemas.microsoft.com/office/drawing/2014/main" id="{3FE8CEA4-0214-C1C2-5FE7-CD03F2FC4743}"/>
              </a:ext>
            </a:extLst>
          </p:cNvPr>
          <p:cNvSpPr txBox="1"/>
          <p:nvPr/>
        </p:nvSpPr>
        <p:spPr>
          <a:xfrm>
            <a:off x="1077953" y="4731812"/>
            <a:ext cx="3050392" cy="230832"/>
          </a:xfrm>
          <a:prstGeom prst="rect">
            <a:avLst/>
          </a:prstGeom>
          <a:noFill/>
        </p:spPr>
        <p:txBody>
          <a:bodyPr wrap="square" rtlCol="0">
            <a:spAutoFit/>
          </a:bodyPr>
          <a:lstStyle/>
          <a:p>
            <a:r>
              <a:rPr lang="en-GB" sz="900" dirty="0">
                <a:hlinkClick r:id="rId6" tooltip="https://mad4yoga.com/como-saber-distinguir-entre-mindfulness-y-meditacion/"/>
              </a:rPr>
              <a:t>This Photo</a:t>
            </a:r>
            <a:r>
              <a:rPr lang="en-GB" sz="900" dirty="0"/>
              <a:t> by Unknown Author is licensed under </a:t>
            </a:r>
            <a:r>
              <a:rPr lang="en-GB" sz="900" dirty="0">
                <a:hlinkClick r:id="rId7" tooltip="https://creativecommons.org/licenses/by-nc/3.0/"/>
              </a:rPr>
              <a:t>CC BY-NC</a:t>
            </a:r>
            <a:endParaRPr lang="en-GB" sz="900" dirty="0"/>
          </a:p>
        </p:txBody>
      </p:sp>
      <p:pic>
        <p:nvPicPr>
          <p:cNvPr id="22" name="Picture 21">
            <a:extLst>
              <a:ext uri="{FF2B5EF4-FFF2-40B4-BE49-F238E27FC236}">
                <a16:creationId xmlns:a16="http://schemas.microsoft.com/office/drawing/2014/main" id="{B7911173-A426-A7C8-6DF6-D227AEB3D661}"/>
              </a:ext>
            </a:extLst>
          </p:cNvPr>
          <p:cNvPicPr>
            <a:picLocks noChangeAspect="1"/>
          </p:cNvPicPr>
          <p:nvPr/>
        </p:nvPicPr>
        <p:blipFill>
          <a:blip r:embed="rId8"/>
          <a:stretch>
            <a:fillRect/>
          </a:stretch>
        </p:blipFill>
        <p:spPr>
          <a:xfrm>
            <a:off x="792385" y="5207798"/>
            <a:ext cx="7501812" cy="1457810"/>
          </a:xfrm>
          <a:prstGeom prst="rect">
            <a:avLst/>
          </a:prstGeom>
        </p:spPr>
      </p:pic>
    </p:spTree>
    <p:extLst>
      <p:ext uri="{BB962C8B-B14F-4D97-AF65-F5344CB8AC3E}">
        <p14:creationId xmlns:p14="http://schemas.microsoft.com/office/powerpoint/2010/main" val="2892511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D68DF5B0-5400-A058-FF5C-CDF86E73416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815088" y="300170"/>
            <a:ext cx="1704762" cy="431873"/>
          </a:xfrm>
          <a:prstGeom prst="rect">
            <a:avLst/>
          </a:prstGeom>
        </p:spPr>
      </p:pic>
      <p:sp>
        <p:nvSpPr>
          <p:cNvPr id="7" name="Text Box 22">
            <a:extLst>
              <a:ext uri="{FF2B5EF4-FFF2-40B4-BE49-F238E27FC236}">
                <a16:creationId xmlns:a16="http://schemas.microsoft.com/office/drawing/2014/main" id="{3B7EE3D2-B065-0BFB-D000-C3B4771EB132}"/>
              </a:ext>
            </a:extLst>
          </p:cNvPr>
          <p:cNvSpPr txBox="1">
            <a:spLocks noChangeArrowheads="1"/>
          </p:cNvSpPr>
          <p:nvPr/>
        </p:nvSpPr>
        <p:spPr bwMode="auto">
          <a:xfrm>
            <a:off x="397475" y="356756"/>
            <a:ext cx="4054764" cy="461665"/>
          </a:xfrm>
          <a:prstGeom prst="rect">
            <a:avLst/>
          </a:prstGeom>
          <a:noFill/>
          <a:ln w="9525">
            <a:noFill/>
            <a:miter lim="800000"/>
            <a:headEnd/>
            <a:tailEnd/>
          </a:ln>
        </p:spPr>
        <p:txBody>
          <a:bodyPr wrap="square">
            <a:spAutoFit/>
          </a:bodyPr>
          <a:lstStyle/>
          <a:p>
            <a:pPr>
              <a:defRPr/>
            </a:pPr>
            <a:r>
              <a:rPr lang="en-GB" sz="2400" dirty="0">
                <a:solidFill>
                  <a:schemeClr val="bg1">
                    <a:lumMod val="50000"/>
                  </a:schemeClr>
                </a:solidFill>
                <a:latin typeface="Arial" pitchFamily="34" charset="0"/>
                <a:cs typeface="Arial" pitchFamily="34" charset="0"/>
              </a:rPr>
              <a:t>What is Mindfulness?</a:t>
            </a:r>
          </a:p>
        </p:txBody>
      </p:sp>
      <p:sp>
        <p:nvSpPr>
          <p:cNvPr id="13" name="TextBox 12">
            <a:extLst>
              <a:ext uri="{FF2B5EF4-FFF2-40B4-BE49-F238E27FC236}">
                <a16:creationId xmlns:a16="http://schemas.microsoft.com/office/drawing/2014/main" id="{CA9B1E90-5DB1-DBE2-DC97-E25E46FF6560}"/>
              </a:ext>
            </a:extLst>
          </p:cNvPr>
          <p:cNvSpPr txBox="1"/>
          <p:nvPr/>
        </p:nvSpPr>
        <p:spPr>
          <a:xfrm>
            <a:off x="675546" y="5143393"/>
            <a:ext cx="4572000" cy="261610"/>
          </a:xfrm>
          <a:prstGeom prst="rect">
            <a:avLst/>
          </a:prstGeom>
          <a:noFill/>
        </p:spPr>
        <p:txBody>
          <a:bodyPr wrap="square">
            <a:spAutoFit/>
          </a:bodyPr>
          <a:lstStyle/>
          <a:p>
            <a:r>
              <a:rPr lang="en-GB" sz="1100" dirty="0"/>
              <a:t>The Mindful International Manager, Jeremy Comfort &amp; Peter Franklin</a:t>
            </a:r>
          </a:p>
        </p:txBody>
      </p:sp>
      <p:sp>
        <p:nvSpPr>
          <p:cNvPr id="4" name="TextBox 3">
            <a:extLst>
              <a:ext uri="{FF2B5EF4-FFF2-40B4-BE49-F238E27FC236}">
                <a16:creationId xmlns:a16="http://schemas.microsoft.com/office/drawing/2014/main" id="{128A21F6-BCFE-FF54-DEBD-2D4DF3ADF7D7}"/>
              </a:ext>
            </a:extLst>
          </p:cNvPr>
          <p:cNvSpPr txBox="1"/>
          <p:nvPr/>
        </p:nvSpPr>
        <p:spPr>
          <a:xfrm>
            <a:off x="397475" y="1794708"/>
            <a:ext cx="8070979" cy="3693319"/>
          </a:xfrm>
          <a:prstGeom prst="rect">
            <a:avLst/>
          </a:prstGeom>
          <a:noFill/>
        </p:spPr>
        <p:txBody>
          <a:bodyPr wrap="square" rtlCol="0">
            <a:spAutoFit/>
          </a:bodyPr>
          <a:lstStyle/>
          <a:p>
            <a:r>
              <a:rPr lang="en-GB" i="1" dirty="0"/>
              <a:t>‘When we are mindful, we can make conscious choices as to what we need to do in the particular situation in order to communicate effectively.’</a:t>
            </a:r>
          </a:p>
          <a:p>
            <a:endParaRPr lang="en-GB" i="1" dirty="0"/>
          </a:p>
          <a:p>
            <a:r>
              <a:rPr lang="en-GB" dirty="0" err="1"/>
              <a:t>Gudykunst</a:t>
            </a:r>
            <a:r>
              <a:rPr lang="en-GB" dirty="0"/>
              <a:t>, 2004:253 (Bridging Differences: Effective Intergroup Communication)</a:t>
            </a:r>
          </a:p>
          <a:p>
            <a:endParaRPr lang="en-GB" i="1" dirty="0"/>
          </a:p>
          <a:p>
            <a:endParaRPr lang="en-GB" i="1" dirty="0"/>
          </a:p>
          <a:p>
            <a:r>
              <a:rPr lang="en-GB" i="1" dirty="0"/>
              <a:t>‘Mindfulness means being aware of our own and others’ behaviour in the situation, and paying focused attention to the process of communication taking place between us and dissimilar others…according to one’s internal assumptions, cognitions, and emotions.’ </a:t>
            </a:r>
          </a:p>
          <a:p>
            <a:r>
              <a:rPr lang="en-GB" dirty="0"/>
              <a:t>Ting Toomey, 1999:16, 267 (Consulting Across Cultures)</a:t>
            </a:r>
          </a:p>
          <a:p>
            <a:endParaRPr lang="en-GB" dirty="0"/>
          </a:p>
          <a:p>
            <a:endParaRPr lang="en-GB" dirty="0"/>
          </a:p>
        </p:txBody>
      </p:sp>
      <p:sp>
        <p:nvSpPr>
          <p:cNvPr id="5" name="TextBox 4">
            <a:extLst>
              <a:ext uri="{FF2B5EF4-FFF2-40B4-BE49-F238E27FC236}">
                <a16:creationId xmlns:a16="http://schemas.microsoft.com/office/drawing/2014/main" id="{C6366956-04CA-0AFE-4FEF-0DC6D2EB6C45}"/>
              </a:ext>
            </a:extLst>
          </p:cNvPr>
          <p:cNvSpPr txBox="1"/>
          <p:nvPr/>
        </p:nvSpPr>
        <p:spPr>
          <a:xfrm>
            <a:off x="397475" y="1103386"/>
            <a:ext cx="4054764" cy="584775"/>
          </a:xfrm>
          <a:prstGeom prst="rect">
            <a:avLst/>
          </a:prstGeom>
          <a:noFill/>
        </p:spPr>
        <p:txBody>
          <a:bodyPr wrap="none" rtlCol="0">
            <a:spAutoFit/>
          </a:bodyPr>
          <a:lstStyle/>
          <a:p>
            <a:r>
              <a:rPr lang="en-GB" sz="3200" b="1" dirty="0">
                <a:solidFill>
                  <a:srgbClr val="7030A0"/>
                </a:solidFill>
              </a:rPr>
              <a:t>In a business context…</a:t>
            </a:r>
          </a:p>
        </p:txBody>
      </p:sp>
      <p:pic>
        <p:nvPicPr>
          <p:cNvPr id="9" name="Picture 8" descr="A person and person meditating at a table&#10;&#10;Description automatically generated">
            <a:extLst>
              <a:ext uri="{FF2B5EF4-FFF2-40B4-BE49-F238E27FC236}">
                <a16:creationId xmlns:a16="http://schemas.microsoft.com/office/drawing/2014/main" id="{0EC4AB14-75A8-A8B0-18CC-F298C605C7F2}"/>
              </a:ext>
            </a:extLst>
          </p:cNvPr>
          <p:cNvPicPr>
            <a:picLocks noChangeAspect="1"/>
          </p:cNvPicPr>
          <p:nvPr/>
        </p:nvPicPr>
        <p:blipFill>
          <a:blip r:embed="rId5">
            <a:duotone>
              <a:schemeClr val="accent4">
                <a:shade val="45000"/>
                <a:satMod val="135000"/>
              </a:schemeClr>
              <a:prstClr val="white"/>
            </a:duotone>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5492036" y="4295242"/>
            <a:ext cx="3328366" cy="2218910"/>
          </a:xfrm>
          <a:prstGeom prst="rect">
            <a:avLst/>
          </a:prstGeom>
          <a:effectLst>
            <a:softEdge rad="635000"/>
          </a:effectLst>
        </p:spPr>
      </p:pic>
      <p:sp>
        <p:nvSpPr>
          <p:cNvPr id="10" name="TextBox 9">
            <a:extLst>
              <a:ext uri="{FF2B5EF4-FFF2-40B4-BE49-F238E27FC236}">
                <a16:creationId xmlns:a16="http://schemas.microsoft.com/office/drawing/2014/main" id="{EE11AAA2-49DC-2EEE-7E38-164FCA227E4A}"/>
              </a:ext>
            </a:extLst>
          </p:cNvPr>
          <p:cNvSpPr txBox="1"/>
          <p:nvPr/>
        </p:nvSpPr>
        <p:spPr>
          <a:xfrm>
            <a:off x="6135716" y="6550692"/>
            <a:ext cx="2826527" cy="215444"/>
          </a:xfrm>
          <a:prstGeom prst="rect">
            <a:avLst/>
          </a:prstGeom>
          <a:noFill/>
        </p:spPr>
        <p:txBody>
          <a:bodyPr wrap="square" rtlCol="0">
            <a:spAutoFit/>
          </a:bodyPr>
          <a:lstStyle/>
          <a:p>
            <a:r>
              <a:rPr lang="en-GB" sz="800" dirty="0">
                <a:hlinkClick r:id="rId7" tooltip="https://elblogdelminimalista.com/bienestar/que-es-el-mindfulness/"/>
              </a:rPr>
              <a:t>This Photo</a:t>
            </a:r>
            <a:r>
              <a:rPr lang="en-GB" sz="800" dirty="0"/>
              <a:t> by Unknown Author is licensed under </a:t>
            </a:r>
            <a:r>
              <a:rPr lang="en-GB" sz="800" dirty="0">
                <a:hlinkClick r:id="rId8" tooltip="https://creativecommons.org/licenses/by-nc-sa/3.0/"/>
              </a:rPr>
              <a:t>CC BY-SA-NC</a:t>
            </a:r>
            <a:endParaRPr lang="en-GB" sz="800" dirty="0"/>
          </a:p>
        </p:txBody>
      </p:sp>
    </p:spTree>
    <p:extLst>
      <p:ext uri="{BB962C8B-B14F-4D97-AF65-F5344CB8AC3E}">
        <p14:creationId xmlns:p14="http://schemas.microsoft.com/office/powerpoint/2010/main" val="1387092133"/>
      </p:ext>
    </p:extLst>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65a691e-f977-4381-a70e-3e1734726417" xsi:nil="true"/>
    <lcf76f155ced4ddcb4097134ff3c332f xmlns="bb4016c6-29f8-447b-a75a-f99952aaf827">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AAB218AD46F104DA15872B8F92013CE" ma:contentTypeVersion="15" ma:contentTypeDescription="Create a new document." ma:contentTypeScope="" ma:versionID="3270e2bc98f2c82a554ef89abd5d86bb">
  <xsd:schema xmlns:xsd="http://www.w3.org/2001/XMLSchema" xmlns:xs="http://www.w3.org/2001/XMLSchema" xmlns:p="http://schemas.microsoft.com/office/2006/metadata/properties" xmlns:ns2="a65a691e-f977-4381-a70e-3e1734726417" xmlns:ns3="bb4016c6-29f8-447b-a75a-f99952aaf827" targetNamespace="http://schemas.microsoft.com/office/2006/metadata/properties" ma:root="true" ma:fieldsID="3977dce541ec2166421bcf513400b5cd" ns2:_="" ns3:_="">
    <xsd:import namespace="a65a691e-f977-4381-a70e-3e1734726417"/>
    <xsd:import namespace="bb4016c6-29f8-447b-a75a-f99952aaf827"/>
    <xsd:element name="properties">
      <xsd:complexType>
        <xsd:sequence>
          <xsd:element name="documentManagement">
            <xsd:complexType>
              <xsd:all>
                <xsd:element ref="ns2:SharedWithUsers" minOccurs="0"/>
                <xsd:element ref="ns2:SharedWithDetails" minOccurs="0"/>
                <xsd:element ref="ns3:lcf76f155ced4ddcb4097134ff3c332f" minOccurs="0"/>
                <xsd:element ref="ns2:TaxCatchAll" minOccurs="0"/>
                <xsd:element ref="ns3:MediaServiceMetadata" minOccurs="0"/>
                <xsd:element ref="ns3:MediaServiceFastMetadata" minOccurs="0"/>
                <xsd:element ref="ns3:MediaServiceGenerationTime" minOccurs="0"/>
                <xsd:element ref="ns3:MediaServiceEventHashCode" minOccurs="0"/>
                <xsd:element ref="ns3:MediaServiceOCR" minOccurs="0"/>
                <xsd:element ref="ns3:MediaServiceDateTaken" minOccurs="0"/>
                <xsd:element ref="ns3:MediaLengthInSeconds"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5a691e-f977-4381-a70e-3e17347264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2" nillable="true" ma:displayName="Taxonomy Catch All Column" ma:hidden="true" ma:list="{27de03c8-cc2d-48c2-a682-163569377086}" ma:internalName="TaxCatchAll" ma:showField="CatchAllData" ma:web="a65a691e-f977-4381-a70e-3e173472641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b4016c6-29f8-447b-a75a-f99952aaf827" elementFormDefault="qualified">
    <xsd:import namespace="http://schemas.microsoft.com/office/2006/documentManagement/types"/>
    <xsd:import namespace="http://schemas.microsoft.com/office/infopath/2007/PartnerControls"/>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7f7effb9-2330-4986-a35c-32c8be9eabc7" ma:termSetId="09814cd3-568e-fe90-9814-8d621ff8fb84" ma:anchorId="fba54fb3-c3e1-fe81-a776-ca4b69148c4d" ma:open="true" ma:isKeyword="false">
      <xsd:complexType>
        <xsd:sequence>
          <xsd:element ref="pc:Terms" minOccurs="0" maxOccurs="1"/>
        </xsd:sequence>
      </xsd:complex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ct:contentTypeSchema xmlns:ct="http://schemas.microsoft.com/office/2006/metadata/contentType" xmlns:ma="http://schemas.microsoft.com/office/2006/metadata/properties/metaAttributes" ct:_="" ma:_="" ma:contentTypeName="Document" ma:contentTypeID="0x010100F9E94BCADC042742859C8675D2478E33" ma:contentTypeVersion="64" ma:contentTypeDescription="Create a new document." ma:contentTypeScope="" ma:versionID="aa94ed5883e351be62a96695760ab62a">
  <xsd:schema xmlns:xsd="http://www.w3.org/2001/XMLSchema" xmlns:xs="http://www.w3.org/2001/XMLSchema" xmlns:p="http://schemas.microsoft.com/office/2006/metadata/properties" xmlns:ns2="4051727d-f460-4dc1-82e2-9b5a2d640d1d" xmlns:ns3="35629f29-76aa-4bcb-a6f8-a3ad608291b4" targetNamespace="http://schemas.microsoft.com/office/2006/metadata/properties" ma:root="true" ma:fieldsID="e138857fef22128d8a9b565f710c1329" ns2:_="" ns3:_="">
    <xsd:import namespace="4051727d-f460-4dc1-82e2-9b5a2d640d1d"/>
    <xsd:import namespace="35629f29-76aa-4bcb-a6f8-a3ad608291b4"/>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LengthInSeconds" minOccurs="0"/>
                <xsd:element ref="ns3:MediaServiceDateTaken" minOccurs="0"/>
                <xsd:element ref="ns3:MediaServiceAutoTags" minOccurs="0"/>
                <xsd:element ref="ns3:MediaServiceAutoKeyPoints" minOccurs="0"/>
                <xsd:element ref="ns3:MediaServiceKeyPoints" minOccurs="0"/>
                <xsd:element ref="ns3:MediaServiceOCR" minOccurs="0"/>
                <xsd:element ref="ns3:MediaServiceGenerationTime" minOccurs="0"/>
                <xsd:element ref="ns3:MediaServiceEventHashCode" minOccurs="0"/>
                <xsd:element ref="ns2:SharedWithUsers" minOccurs="0"/>
                <xsd:element ref="ns2:SharedWithDetails" minOccurs="0"/>
                <xsd:element ref="ns3:lcf76f155ced4ddcb4097134ff3c332f" minOccurs="0"/>
                <xsd:element ref="ns2:TaxCatchAll"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51727d-f460-4dc1-82e2-9b5a2d640d1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5c8d113d-593d-49a9-934b-8274c7fb93dc}" ma:internalName="TaxCatchAll" ma:showField="CatchAllData" ma:web="4051727d-f460-4dc1-82e2-9b5a2d640d1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5629f29-76aa-4bcb-a6f8-a3ad608291b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LengthInSeconds" ma:index="13" nillable="true" ma:displayName="Length (seconds)" ma:internalName="MediaLengthInSeconds" ma:readOnly="true">
      <xsd:simpleType>
        <xsd:restriction base="dms:Unknow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7f7effb9-2330-4986-a35c-32c8be9eabc7"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AD591D7-6E44-4ACF-9B12-FAF52250C1E9}">
  <ds:schemaRefs>
    <ds:schemaRef ds:uri="http://schemas.microsoft.com/office/2006/metadata/properties"/>
    <ds:schemaRef ds:uri="http://schemas.microsoft.com/office/infopath/2007/PartnerControls"/>
    <ds:schemaRef ds:uri="4051727d-f460-4dc1-82e2-9b5a2d640d1d"/>
    <ds:schemaRef ds:uri="35629f29-76aa-4bcb-a6f8-a3ad608291b4"/>
  </ds:schemaRefs>
</ds:datastoreItem>
</file>

<file path=customXml/itemProps2.xml><?xml version="1.0" encoding="utf-8"?>
<ds:datastoreItem xmlns:ds="http://schemas.openxmlformats.org/officeDocument/2006/customXml" ds:itemID="{945115E8-C169-4AF0-A035-75C9BB7DE8D6}">
  <ds:schemaRefs>
    <ds:schemaRef ds:uri="http://schemas.microsoft.com/sharepoint/v3/contenttype/forms"/>
  </ds:schemaRefs>
</ds:datastoreItem>
</file>

<file path=customXml/itemProps3.xml><?xml version="1.0" encoding="utf-8"?>
<ds:datastoreItem xmlns:ds="http://schemas.openxmlformats.org/officeDocument/2006/customXml" ds:itemID="{D6D284C8-4B89-403E-8C75-428FB0A24D95}"/>
</file>

<file path=customXml/itemProps4.xml><?xml version="1.0" encoding="utf-8"?>
<ds:datastoreItem xmlns:ds="http://schemas.openxmlformats.org/officeDocument/2006/customXml" ds:itemID="{3752CE4E-1F93-4E5A-B9F6-27B7C92547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051727d-f460-4dc1-82e2-9b5a2d640d1d"/>
    <ds:schemaRef ds:uri="35629f29-76aa-4bcb-a6f8-a3ad608291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161</Words>
  <Application>Microsoft Office PowerPoint</Application>
  <PresentationFormat>On-screen Show (4:3)</PresentationFormat>
  <Paragraphs>21</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Larissa-Design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Linguarama Connect</dc:title>
  <dc:creator>judyf</dc:creator>
  <cp:lastModifiedBy>Lara Statham</cp:lastModifiedBy>
  <cp:revision>43</cp:revision>
  <dcterms:created xsi:type="dcterms:W3CDTF">2015-03-24T06:49:43Z</dcterms:created>
  <dcterms:modified xsi:type="dcterms:W3CDTF">2024-01-24T15:59:28Z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0x0101002AAB218AD46F104DA15872B8F92013CE</vt:lpwstr>
  </property>
  <property fmtid="{D5CDD505-2E9C-101B-9397-08002B2CF9AE}" pid="3" name="_dlc_DocIdItemGuid">
    <vt:lpwstr>89e081ef-7102-44a7-a674-3fddbf8e6247</vt:lpwstr>
  </property>
  <property fmtid="{D5CDD505-2E9C-101B-9397-08002B2CF9AE}" pid="4" name="MediaServiceImageTags">
    <vt:lpwstr/>
  </property>
</Properties>
</file>